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Amasis MT Pro" panose="020F0502020204030204" pitchFamily="18" charset="0"/>
      <p:regular r:id="rId16"/>
      <p:bold r:id="rId17"/>
      <p:italic r:id="rId18"/>
      <p:bold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Glacial Indifference" panose="020B0604020202020204" charset="0"/>
      <p:regular r:id="rId24"/>
    </p:embeddedFont>
    <p:embeddedFont>
      <p:font typeface="Homemade Apple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5E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267200" y="5702101"/>
            <a:ext cx="10253574" cy="3154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051"/>
              </a:lnSpc>
            </a:pPr>
            <a:r>
              <a:rPr lang="es-MX" sz="3523" spc="722" dirty="0">
                <a:solidFill>
                  <a:srgbClr val="745E4D"/>
                </a:solidFill>
                <a:latin typeface="Glacial Indifference"/>
              </a:rPr>
              <a:t>Integrantes:</a:t>
            </a:r>
          </a:p>
          <a:p>
            <a:pPr marL="571500" indent="-571500" algn="just">
              <a:lnSpc>
                <a:spcPts val="4051"/>
              </a:lnSpc>
              <a:buFont typeface="Arial" panose="020B0604020202020204" pitchFamily="34" charset="0"/>
              <a:buChar char="•"/>
            </a:pPr>
            <a:r>
              <a:rPr lang="es-MX" sz="3523" spc="722" dirty="0">
                <a:solidFill>
                  <a:srgbClr val="745E4D"/>
                </a:solidFill>
                <a:latin typeface="Glacial Indifference"/>
              </a:rPr>
              <a:t>Jonathan Yasim Hernández López.</a:t>
            </a:r>
          </a:p>
          <a:p>
            <a:pPr marL="571500" indent="-571500" algn="just">
              <a:lnSpc>
                <a:spcPts val="4051"/>
              </a:lnSpc>
              <a:buFont typeface="Arial" panose="020B0604020202020204" pitchFamily="34" charset="0"/>
              <a:buChar char="•"/>
            </a:pPr>
            <a:r>
              <a:rPr lang="es-MX" sz="3523" spc="722" dirty="0">
                <a:solidFill>
                  <a:srgbClr val="745E4D"/>
                </a:solidFill>
                <a:latin typeface="Glacial Indifference"/>
              </a:rPr>
              <a:t>Ana Elena Navarro Mojica.</a:t>
            </a:r>
          </a:p>
          <a:p>
            <a:pPr marL="571500" indent="-571500" algn="just">
              <a:lnSpc>
                <a:spcPts val="4051"/>
              </a:lnSpc>
              <a:buFont typeface="Arial" panose="020B0604020202020204" pitchFamily="34" charset="0"/>
              <a:buChar char="•"/>
            </a:pPr>
            <a:r>
              <a:rPr lang="es-MX" sz="3523" spc="722" dirty="0">
                <a:solidFill>
                  <a:srgbClr val="745E4D"/>
                </a:solidFill>
                <a:latin typeface="Glacial Indifference"/>
              </a:rPr>
              <a:t>Ulises Reyes Valadez.</a:t>
            </a:r>
          </a:p>
          <a:p>
            <a:pPr marL="571500" indent="-571500" algn="just">
              <a:lnSpc>
                <a:spcPts val="4051"/>
              </a:lnSpc>
              <a:buFont typeface="Arial" panose="020B0604020202020204" pitchFamily="34" charset="0"/>
              <a:buChar char="•"/>
            </a:pPr>
            <a:r>
              <a:rPr lang="es-MX" sz="3523" spc="722" dirty="0">
                <a:solidFill>
                  <a:srgbClr val="745E4D"/>
                </a:solidFill>
                <a:latin typeface="Glacial Indifference"/>
              </a:rPr>
              <a:t>Claudio Emiliano Tamayo Torres.</a:t>
            </a:r>
          </a:p>
          <a:p>
            <a:pPr marL="571500" indent="-571500" algn="just">
              <a:lnSpc>
                <a:spcPts val="4051"/>
              </a:lnSpc>
              <a:buFont typeface="Arial" panose="020B0604020202020204" pitchFamily="34" charset="0"/>
              <a:buChar char="•"/>
            </a:pPr>
            <a:r>
              <a:rPr lang="es-MX" sz="3523" spc="722" dirty="0">
                <a:solidFill>
                  <a:srgbClr val="745E4D"/>
                </a:solidFill>
                <a:latin typeface="Glacial Indifference"/>
              </a:rPr>
              <a:t>Gerson Jireh Torres Morales.</a:t>
            </a:r>
          </a:p>
        </p:txBody>
      </p:sp>
      <p:sp>
        <p:nvSpPr>
          <p:cNvPr id="5" name="Freeform 5"/>
          <p:cNvSpPr/>
          <p:nvPr/>
        </p:nvSpPr>
        <p:spPr>
          <a:xfrm>
            <a:off x="-151856" y="2740625"/>
            <a:ext cx="7337391" cy="7546375"/>
          </a:xfrm>
          <a:custGeom>
            <a:avLst/>
            <a:gdLst/>
            <a:ahLst/>
            <a:cxnLst/>
            <a:rect l="l" t="t" r="r" b="b"/>
            <a:pathLst>
              <a:path w="7337391" h="7546375">
                <a:moveTo>
                  <a:pt x="0" y="0"/>
                </a:moveTo>
                <a:lnTo>
                  <a:pt x="7337391" y="0"/>
                </a:lnTo>
                <a:lnTo>
                  <a:pt x="7337391" y="7546375"/>
                </a:lnTo>
                <a:lnTo>
                  <a:pt x="0" y="7546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6044"/>
            </a:stretch>
          </a:blipFill>
        </p:spPr>
        <p:txBody>
          <a:bodyPr/>
          <a:lstStyle/>
          <a:p>
            <a:endParaRPr lang="es-MX"/>
          </a:p>
        </p:txBody>
      </p:sp>
      <p:pic>
        <p:nvPicPr>
          <p:cNvPr id="8" name="Picture 7" descr="A bed and lamp in a room&#10;&#10;Description automatically generated">
            <a:extLst>
              <a:ext uri="{FF2B5EF4-FFF2-40B4-BE49-F238E27FC236}">
                <a16:creationId xmlns:a16="http://schemas.microsoft.com/office/drawing/2014/main" id="{81050F94-4F92-4F5B-C184-641921EF5A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729445"/>
            <a:ext cx="4761905" cy="476190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638800" y="4361360"/>
            <a:ext cx="7923023" cy="859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5"/>
              </a:lnSpc>
            </a:pPr>
            <a:r>
              <a:rPr lang="es-MX" sz="6600" b="1" dirty="0">
                <a:solidFill>
                  <a:srgbClr val="745E4D"/>
                </a:solidFill>
                <a:latin typeface="Amasis MT Pro" panose="020F0502020204030204" pitchFamily="18" charset="0"/>
                <a:ea typeface="HGMaruGothicMPRO" panose="020B0400000000000000" pitchFamily="34" charset="-128"/>
              </a:rPr>
              <a:t>Mueblería Valadez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4473845">
            <a:off x="5291639" y="425966"/>
            <a:ext cx="7704722" cy="18593598"/>
          </a:xfrm>
          <a:custGeom>
            <a:avLst/>
            <a:gdLst/>
            <a:ahLst/>
            <a:cxnLst/>
            <a:rect l="l" t="t" r="r" b="b"/>
            <a:pathLst>
              <a:path w="7704722" h="18593598">
                <a:moveTo>
                  <a:pt x="0" y="0"/>
                </a:moveTo>
                <a:lnTo>
                  <a:pt x="7704722" y="0"/>
                </a:lnTo>
                <a:lnTo>
                  <a:pt x="7704722" y="18593599"/>
                </a:lnTo>
                <a:lnTo>
                  <a:pt x="0" y="18593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>
            <a:off x="13219087" y="1028700"/>
            <a:ext cx="5140635" cy="7272004"/>
          </a:xfrm>
          <a:custGeom>
            <a:avLst/>
            <a:gdLst/>
            <a:ahLst/>
            <a:cxnLst/>
            <a:rect l="l" t="t" r="r" b="b"/>
            <a:pathLst>
              <a:path w="5140635" h="7272004">
                <a:moveTo>
                  <a:pt x="0" y="0"/>
                </a:moveTo>
                <a:lnTo>
                  <a:pt x="5140635" y="0"/>
                </a:lnTo>
                <a:lnTo>
                  <a:pt x="5140635" y="7272004"/>
                </a:lnTo>
                <a:lnTo>
                  <a:pt x="0" y="72720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26721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 rot="1062543">
            <a:off x="-579262" y="1466282"/>
            <a:ext cx="5700505" cy="7447507"/>
          </a:xfrm>
          <a:custGeom>
            <a:avLst/>
            <a:gdLst/>
            <a:ahLst/>
            <a:cxnLst/>
            <a:rect l="l" t="t" r="r" b="b"/>
            <a:pathLst>
              <a:path w="5700505" h="7447507">
                <a:moveTo>
                  <a:pt x="0" y="0"/>
                </a:moveTo>
                <a:lnTo>
                  <a:pt x="5700505" y="0"/>
                </a:lnTo>
                <a:lnTo>
                  <a:pt x="5700505" y="7447507"/>
                </a:lnTo>
                <a:lnTo>
                  <a:pt x="0" y="74475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8746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TextBox 7"/>
          <p:cNvSpPr txBox="1"/>
          <p:nvPr/>
        </p:nvSpPr>
        <p:spPr>
          <a:xfrm>
            <a:off x="5628455" y="327922"/>
            <a:ext cx="7188532" cy="895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13"/>
              </a:lnSpc>
              <a:spcBef>
                <a:spcPct val="0"/>
              </a:spcBef>
            </a:pPr>
            <a:r>
              <a:rPr lang="en-US" sz="6000" b="1" u="none" dirty="0" err="1">
                <a:solidFill>
                  <a:srgbClr val="745E4D"/>
                </a:solidFill>
                <a:latin typeface="Amasis MT Pro" panose="02040504050005020304" pitchFamily="18" charset="0"/>
              </a:rPr>
              <a:t>Presupuesto</a:t>
            </a:r>
            <a:endParaRPr lang="en-US" sz="6000" b="1" u="none" dirty="0">
              <a:solidFill>
                <a:srgbClr val="745E4D"/>
              </a:solidFill>
              <a:latin typeface="Amasis MT Pro" panose="020405040500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20B5AC-EA8B-D218-C6D2-D4003B93CB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715" y="1986296"/>
            <a:ext cx="16902442" cy="71314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 rot="-4473845">
            <a:off x="5291639" y="1217889"/>
            <a:ext cx="7704722" cy="18593598"/>
          </a:xfrm>
          <a:custGeom>
            <a:avLst/>
            <a:gdLst/>
            <a:ahLst/>
            <a:cxnLst/>
            <a:rect l="l" t="t" r="r" b="b"/>
            <a:pathLst>
              <a:path w="7704722" h="18593598">
                <a:moveTo>
                  <a:pt x="0" y="0"/>
                </a:moveTo>
                <a:lnTo>
                  <a:pt x="7704722" y="0"/>
                </a:lnTo>
                <a:lnTo>
                  <a:pt x="7704722" y="18593599"/>
                </a:lnTo>
                <a:lnTo>
                  <a:pt x="0" y="18593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Freeform 8"/>
          <p:cNvSpPr/>
          <p:nvPr/>
        </p:nvSpPr>
        <p:spPr>
          <a:xfrm rot="2079594" flipV="1">
            <a:off x="15106339" y="511731"/>
            <a:ext cx="2852759" cy="2046843"/>
          </a:xfrm>
          <a:custGeom>
            <a:avLst/>
            <a:gdLst/>
            <a:ahLst/>
            <a:cxnLst/>
            <a:rect l="l" t="t" r="r" b="b"/>
            <a:pathLst>
              <a:path w="2852759" h="2046843">
                <a:moveTo>
                  <a:pt x="0" y="2046843"/>
                </a:moveTo>
                <a:lnTo>
                  <a:pt x="2852759" y="2046843"/>
                </a:lnTo>
                <a:lnTo>
                  <a:pt x="2852759" y="0"/>
                </a:lnTo>
                <a:lnTo>
                  <a:pt x="0" y="0"/>
                </a:lnTo>
                <a:lnTo>
                  <a:pt x="0" y="204684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TextBox 11"/>
          <p:cNvSpPr txBox="1"/>
          <p:nvPr/>
        </p:nvSpPr>
        <p:spPr>
          <a:xfrm>
            <a:off x="5443732" y="661130"/>
            <a:ext cx="7188532" cy="874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13"/>
              </a:lnSpc>
              <a:spcBef>
                <a:spcPct val="0"/>
              </a:spcBef>
            </a:pPr>
            <a:r>
              <a:rPr lang="es-419" sz="5295" b="1" dirty="0">
                <a:solidFill>
                  <a:srgbClr val="745E4D"/>
                </a:solidFill>
                <a:latin typeface="Amasis MT Pro" panose="02040504050005020304" pitchFamily="18" charset="0"/>
              </a:rPr>
              <a:t>Retorno de inversión</a:t>
            </a:r>
            <a:endParaRPr lang="es-419" sz="5295" b="1" u="none" dirty="0">
              <a:solidFill>
                <a:srgbClr val="745E4D"/>
              </a:solidFill>
              <a:latin typeface="Amasis MT Pro" panose="020405040500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B953A7-95C1-C7CE-5F22-77A56838FDF1}"/>
              </a:ext>
            </a:extLst>
          </p:cNvPr>
          <p:cNvSpPr txBox="1"/>
          <p:nvPr/>
        </p:nvSpPr>
        <p:spPr>
          <a:xfrm>
            <a:off x="2514600" y="2673851"/>
            <a:ext cx="13713318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s-MX" sz="2800" i="0" dirty="0">
                <a:solidFill>
                  <a:srgbClr val="745E4D"/>
                </a:solidFill>
                <a:effectLst/>
                <a:latin typeface="Glacial Indifference" panose="020B0604020202020204" charset="0"/>
              </a:rPr>
              <a:t>Ingresos por mueble</a:t>
            </a:r>
            <a:r>
              <a:rPr lang="es-MX" sz="2800" b="0" i="0" dirty="0">
                <a:solidFill>
                  <a:srgbClr val="745E4D"/>
                </a:solidFill>
                <a:effectLst/>
                <a:latin typeface="Glacial Indifference" panose="020B0604020202020204" charset="0"/>
              </a:rPr>
              <a:t>: El precio promedio es de $800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s-MX" sz="2800" dirty="0">
              <a:solidFill>
                <a:srgbClr val="745E4D"/>
              </a:solidFill>
              <a:latin typeface="Glacial Indifference" panose="020B060402020202020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s-MX" sz="2800" b="0" i="0" dirty="0">
                <a:solidFill>
                  <a:srgbClr val="745E4D"/>
                </a:solidFill>
                <a:effectLst/>
                <a:latin typeface="Glacial Indifference" panose="020B0604020202020204" charset="0"/>
              </a:rPr>
              <a:t>Costo variable por mueble: El promedio es $300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s-MX" sz="2800" dirty="0">
              <a:solidFill>
                <a:srgbClr val="745E4D"/>
              </a:solidFill>
              <a:latin typeface="Glacial Indifference" panose="020B060402020202020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s-MX" sz="2800" b="0" i="0" dirty="0">
                <a:solidFill>
                  <a:srgbClr val="745E4D"/>
                </a:solidFill>
                <a:effectLst/>
                <a:latin typeface="Glacial Indifference" panose="020B0604020202020204" charset="0"/>
              </a:rPr>
              <a:t>Margen de contribución por pulsera = Precio promedio - Costo variable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s-MX" sz="2800" dirty="0">
              <a:solidFill>
                <a:srgbClr val="745E4D"/>
              </a:solidFill>
              <a:latin typeface="Glacial Indifference" panose="020B060402020202020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s-MX" sz="2800" b="0" i="0" dirty="0">
                <a:solidFill>
                  <a:srgbClr val="745E4D"/>
                </a:solidFill>
                <a:effectLst/>
                <a:latin typeface="Glacial Indifference" panose="020B0604020202020204" charset="0"/>
              </a:rPr>
              <a:t>Margen de contribución por mueble: 800 – 300 </a:t>
            </a:r>
          </a:p>
          <a:p>
            <a:pPr algn="just"/>
            <a:r>
              <a:rPr lang="es-MX" sz="2800" b="0" i="0" dirty="0">
                <a:solidFill>
                  <a:srgbClr val="745E4D"/>
                </a:solidFill>
                <a:effectLst/>
                <a:latin typeface="Glacial Indifference" panose="020B0604020202020204" charset="0"/>
              </a:rPr>
              <a:t> margen de contribución = $500</a:t>
            </a:r>
          </a:p>
          <a:p>
            <a:pPr algn="just"/>
            <a:endParaRPr lang="es-MX" sz="2800" dirty="0">
              <a:solidFill>
                <a:srgbClr val="745E4D"/>
              </a:solidFill>
              <a:latin typeface="Glacial Indifference" panose="020B060402020202020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2800" b="0" i="0" dirty="0">
                <a:solidFill>
                  <a:srgbClr val="745E4D"/>
                </a:solidFill>
                <a:effectLst/>
                <a:latin typeface="Glacial Indifference" panose="020B0604020202020204" charset="0"/>
              </a:rPr>
              <a:t>Ventas necesarias = Presupuesto total / Margen de contribución por pulsera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rgbClr val="745E4D"/>
                </a:solidFill>
                <a:latin typeface="Glacial Indifference" panose="020B0604020202020204" charset="0"/>
              </a:rPr>
              <a:t>Ventas necesarias = 338,100/500 = 667.2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MX" sz="2800" dirty="0">
              <a:solidFill>
                <a:srgbClr val="745E4D"/>
              </a:solidFill>
              <a:latin typeface="Glacial Indifference" panose="020B060402020202020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rgbClr val="745E4D"/>
                </a:solidFill>
                <a:latin typeface="Glacial Indifference" panose="020B0604020202020204" charset="0"/>
              </a:rPr>
              <a:t>Si planeamos vender 670 muebles en 1 año: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rgbClr val="745E4D"/>
                </a:solidFill>
                <a:latin typeface="Glacial Indifference" panose="020B0604020202020204" charset="0"/>
              </a:rPr>
              <a:t>Ventas por mes = Ventas necesarias / Período de tiempo en meses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rgbClr val="745E4D"/>
                </a:solidFill>
                <a:latin typeface="Glacial Indifference" panose="020B0604020202020204" charset="0"/>
              </a:rPr>
              <a:t>Ventas por mes = 670 / 12 = 55 muebles por mes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srgbClr val="745E4D"/>
                </a:solidFill>
                <a:latin typeface="Glacial Indifference" panose="020B0604020202020204" charset="0"/>
              </a:rPr>
              <a:t>Para lograr un retorno de inversión en 12 meses es necesario vender aproximadamente 55 muebles por mes.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s-MX" sz="2800" b="0" i="0" dirty="0">
              <a:effectLst/>
              <a:latin typeface="Glacial Indifference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4473845">
            <a:off x="5291639" y="425966"/>
            <a:ext cx="7704722" cy="18593598"/>
          </a:xfrm>
          <a:custGeom>
            <a:avLst/>
            <a:gdLst/>
            <a:ahLst/>
            <a:cxnLst/>
            <a:rect l="l" t="t" r="r" b="b"/>
            <a:pathLst>
              <a:path w="7704722" h="18593598">
                <a:moveTo>
                  <a:pt x="0" y="0"/>
                </a:moveTo>
                <a:lnTo>
                  <a:pt x="7704722" y="0"/>
                </a:lnTo>
                <a:lnTo>
                  <a:pt x="7704722" y="18593599"/>
                </a:lnTo>
                <a:lnTo>
                  <a:pt x="0" y="18593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>
            <a:off x="13219087" y="1028700"/>
            <a:ext cx="5250217" cy="7272004"/>
          </a:xfrm>
          <a:custGeom>
            <a:avLst/>
            <a:gdLst/>
            <a:ahLst/>
            <a:cxnLst/>
            <a:rect l="l" t="t" r="r" b="b"/>
            <a:pathLst>
              <a:path w="5250217" h="7272004">
                <a:moveTo>
                  <a:pt x="0" y="0"/>
                </a:moveTo>
                <a:lnTo>
                  <a:pt x="5250217" y="0"/>
                </a:lnTo>
                <a:lnTo>
                  <a:pt x="5250217" y="7272004"/>
                </a:lnTo>
                <a:lnTo>
                  <a:pt x="0" y="72720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24076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 rot="1062543">
            <a:off x="-602816" y="1462613"/>
            <a:ext cx="5724631" cy="7447507"/>
          </a:xfrm>
          <a:custGeom>
            <a:avLst/>
            <a:gdLst/>
            <a:ahLst/>
            <a:cxnLst/>
            <a:rect l="l" t="t" r="r" b="b"/>
            <a:pathLst>
              <a:path w="5724631" h="7447507">
                <a:moveTo>
                  <a:pt x="0" y="0"/>
                </a:moveTo>
                <a:lnTo>
                  <a:pt x="5724631" y="0"/>
                </a:lnTo>
                <a:lnTo>
                  <a:pt x="5724631" y="7447507"/>
                </a:lnTo>
                <a:lnTo>
                  <a:pt x="0" y="74475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8203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TextBox 6"/>
          <p:cNvSpPr txBox="1"/>
          <p:nvPr/>
        </p:nvSpPr>
        <p:spPr>
          <a:xfrm>
            <a:off x="2274738" y="2923190"/>
            <a:ext cx="13879661" cy="4721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969" dirty="0">
                <a:solidFill>
                  <a:srgbClr val="745E4D"/>
                </a:solidFill>
                <a:latin typeface="Glacial Indifference"/>
              </a:rPr>
              <a:t>Ingresos totales = muebles necesarios * precio promedio mueble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969" dirty="0">
                <a:solidFill>
                  <a:srgbClr val="745E4D"/>
                </a:solidFill>
                <a:latin typeface="Glacial Indifference"/>
              </a:rPr>
              <a:t>Ingresos totales = 670*800 = $536,000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969" dirty="0">
                <a:solidFill>
                  <a:srgbClr val="745E4D"/>
                </a:solidFill>
                <a:latin typeface="Glacial Indifference"/>
              </a:rPr>
              <a:t>ROI = (Ingresos totales - Presupuesto Total) / Presupuesto Total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969" dirty="0">
                <a:solidFill>
                  <a:srgbClr val="745E4D"/>
                </a:solidFill>
                <a:latin typeface="Glacial Indifference"/>
              </a:rPr>
              <a:t>ROI = (536,000 - 338,100) / 338,100 = $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969" dirty="0">
                <a:solidFill>
                  <a:srgbClr val="745E4D"/>
                </a:solidFill>
                <a:latin typeface="Glacial Indifference"/>
              </a:rPr>
              <a:t>En este caso, el ROI calculado es aproximadamente 0.5853, lo que significa que, por cada peso invertido, estarías obteniendo alrededor de 0.5853 pesos de retorno.</a:t>
            </a:r>
            <a:endParaRPr lang="en-US" sz="2969" dirty="0">
              <a:solidFill>
                <a:srgbClr val="745E4D"/>
              </a:solidFill>
              <a:latin typeface="Glacial Indifference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978982-19FD-2088-85D8-8C06B3E3DBCF}"/>
              </a:ext>
            </a:extLst>
          </p:cNvPr>
          <p:cNvSpPr txBox="1"/>
          <p:nvPr/>
        </p:nvSpPr>
        <p:spPr>
          <a:xfrm>
            <a:off x="2819400" y="1627786"/>
            <a:ext cx="14329837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14"/>
              </a:lnSpc>
            </a:pPr>
            <a:r>
              <a:rPr lang="es-MX" sz="3200" b="1" dirty="0">
                <a:solidFill>
                  <a:srgbClr val="745E4D"/>
                </a:solidFill>
                <a:latin typeface="Glacial Indifference"/>
              </a:rPr>
              <a:t>ROI = (Ingresos totales - Presupuesto Total) / Presupuesto Total</a:t>
            </a:r>
            <a:endParaRPr lang="en-US" sz="3200" b="1" dirty="0">
              <a:solidFill>
                <a:srgbClr val="745E4D"/>
              </a:solidFill>
              <a:latin typeface="Glacial Indifference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 rot="2524971">
            <a:off x="-1094749" y="1949228"/>
            <a:ext cx="5678706" cy="6388545"/>
          </a:xfrm>
          <a:custGeom>
            <a:avLst/>
            <a:gdLst/>
            <a:ahLst/>
            <a:cxnLst/>
            <a:rect l="l" t="t" r="r" b="b"/>
            <a:pathLst>
              <a:path w="5678706" h="6388545">
                <a:moveTo>
                  <a:pt x="0" y="0"/>
                </a:moveTo>
                <a:lnTo>
                  <a:pt x="5678707" y="0"/>
                </a:lnTo>
                <a:lnTo>
                  <a:pt x="5678707" y="6388544"/>
                </a:lnTo>
                <a:lnTo>
                  <a:pt x="0" y="6388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 rot="-4473845">
            <a:off x="5291639" y="425966"/>
            <a:ext cx="7704722" cy="18593598"/>
          </a:xfrm>
          <a:custGeom>
            <a:avLst/>
            <a:gdLst/>
            <a:ahLst/>
            <a:cxnLst/>
            <a:rect l="l" t="t" r="r" b="b"/>
            <a:pathLst>
              <a:path w="7704722" h="18593598">
                <a:moveTo>
                  <a:pt x="0" y="0"/>
                </a:moveTo>
                <a:lnTo>
                  <a:pt x="7704722" y="0"/>
                </a:lnTo>
                <a:lnTo>
                  <a:pt x="7704722" y="18593599"/>
                </a:lnTo>
                <a:lnTo>
                  <a:pt x="0" y="185935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TextBox 11"/>
          <p:cNvSpPr txBox="1"/>
          <p:nvPr/>
        </p:nvSpPr>
        <p:spPr>
          <a:xfrm>
            <a:off x="990600" y="419100"/>
            <a:ext cx="16078200" cy="9183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es-MX" sz="13800" b="1" u="none" dirty="0">
                <a:solidFill>
                  <a:srgbClr val="745E4D"/>
                </a:solidFill>
                <a:latin typeface="Amasis MT Pro" panose="02040504050005020304" pitchFamily="18" charset="0"/>
              </a:rPr>
              <a:t>Presentación del Sistema web y móvil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771903" y="4649380"/>
            <a:ext cx="7185642" cy="586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51"/>
              </a:lnSpc>
            </a:pPr>
            <a:r>
              <a:rPr lang="en-US" sz="6000" spc="722" dirty="0" err="1">
                <a:solidFill>
                  <a:srgbClr val="745E4D"/>
                </a:solidFill>
                <a:latin typeface="Glacial Indifference"/>
              </a:rPr>
              <a:t>por</a:t>
            </a:r>
            <a:r>
              <a:rPr lang="en-US" sz="6000" spc="722" dirty="0">
                <a:solidFill>
                  <a:srgbClr val="745E4D"/>
                </a:solidFill>
                <a:latin typeface="Glacial Indifference"/>
              </a:rPr>
              <a:t> </a:t>
            </a:r>
            <a:r>
              <a:rPr lang="en-US" sz="6000" spc="722" dirty="0" err="1">
                <a:solidFill>
                  <a:srgbClr val="745E4D"/>
                </a:solidFill>
                <a:latin typeface="Glacial Indifference"/>
              </a:rPr>
              <a:t>su</a:t>
            </a:r>
            <a:r>
              <a:rPr lang="en-US" sz="6000" spc="722" dirty="0">
                <a:solidFill>
                  <a:srgbClr val="745E4D"/>
                </a:solidFill>
                <a:latin typeface="Glacial Indifference"/>
              </a:rPr>
              <a:t> </a:t>
            </a:r>
            <a:r>
              <a:rPr lang="en-US" sz="6000" spc="722" dirty="0" err="1">
                <a:solidFill>
                  <a:srgbClr val="745E4D"/>
                </a:solidFill>
                <a:latin typeface="Glacial Indifference"/>
              </a:rPr>
              <a:t>atención</a:t>
            </a:r>
            <a:endParaRPr lang="en-US" sz="6000" spc="722" dirty="0">
              <a:solidFill>
                <a:srgbClr val="745E4D"/>
              </a:solidFill>
              <a:latin typeface="Glacial Indifference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049762" y="3101581"/>
            <a:ext cx="7923023" cy="9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5"/>
              </a:lnSpc>
              <a:spcBef>
                <a:spcPct val="0"/>
              </a:spcBef>
            </a:pPr>
            <a:r>
              <a:rPr lang="en-US" sz="9600" u="none" dirty="0">
                <a:solidFill>
                  <a:srgbClr val="745E4D"/>
                </a:solidFill>
                <a:latin typeface="Amasis MT Pro" panose="02040504050005020304" pitchFamily="18" charset="0"/>
              </a:rPr>
              <a:t>Gracias</a:t>
            </a:r>
            <a:endParaRPr lang="en-US" sz="5836" u="none" dirty="0">
              <a:solidFill>
                <a:srgbClr val="745E4D"/>
              </a:solidFill>
              <a:latin typeface="Amasis MT Pro" panose="02040504050005020304" pitchFamily="18" charset="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1213650" y="2162820"/>
            <a:ext cx="7185643" cy="7546375"/>
          </a:xfrm>
          <a:custGeom>
            <a:avLst/>
            <a:gdLst/>
            <a:ahLst/>
            <a:cxnLst/>
            <a:rect l="l" t="t" r="r" b="b"/>
            <a:pathLst>
              <a:path w="7185643" h="7546375">
                <a:moveTo>
                  <a:pt x="0" y="0"/>
                </a:moveTo>
                <a:lnTo>
                  <a:pt x="7185643" y="0"/>
                </a:lnTo>
                <a:lnTo>
                  <a:pt x="7185643" y="7546376"/>
                </a:lnTo>
                <a:lnTo>
                  <a:pt x="0" y="7546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4912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>
            <a:off x="-146015" y="538084"/>
            <a:ext cx="6251559" cy="9210833"/>
          </a:xfrm>
          <a:custGeom>
            <a:avLst/>
            <a:gdLst/>
            <a:ahLst/>
            <a:cxnLst/>
            <a:rect l="l" t="t" r="r" b="b"/>
            <a:pathLst>
              <a:path w="6251559" h="9210833">
                <a:moveTo>
                  <a:pt x="0" y="0"/>
                </a:moveTo>
                <a:lnTo>
                  <a:pt x="6251559" y="0"/>
                </a:lnTo>
                <a:lnTo>
                  <a:pt x="6251559" y="9210832"/>
                </a:lnTo>
                <a:lnTo>
                  <a:pt x="0" y="9210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2604"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foto de tablón de madera gris">
            <a:extLst>
              <a:ext uri="{FF2B5EF4-FFF2-40B4-BE49-F238E27FC236}">
                <a16:creationId xmlns:a16="http://schemas.microsoft.com/office/drawing/2014/main" id="{B1725D22-B77C-48D1-5130-F2391A991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0" y="190500"/>
            <a:ext cx="13208000" cy="99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1"/>
          <p:cNvSpPr txBox="1"/>
          <p:nvPr/>
        </p:nvSpPr>
        <p:spPr>
          <a:xfrm>
            <a:off x="3505200" y="4198639"/>
            <a:ext cx="11574780" cy="98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413"/>
              </a:lnSpc>
              <a:spcBef>
                <a:spcPct val="0"/>
              </a:spcBef>
            </a:pPr>
            <a:r>
              <a:rPr lang="es-MX" sz="8000" b="1" u="none" dirty="0">
                <a:solidFill>
                  <a:schemeClr val="bg1"/>
                </a:solidFill>
                <a:latin typeface="Amasis MT Pro" panose="02040504050005020304" pitchFamily="18" charset="0"/>
              </a:rPr>
              <a:t>Filosofía empresarial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4473845">
            <a:off x="5291639" y="551119"/>
            <a:ext cx="7704722" cy="18593598"/>
          </a:xfrm>
          <a:custGeom>
            <a:avLst/>
            <a:gdLst/>
            <a:ahLst/>
            <a:cxnLst/>
            <a:rect l="l" t="t" r="r" b="b"/>
            <a:pathLst>
              <a:path w="7704722" h="18593598">
                <a:moveTo>
                  <a:pt x="0" y="0"/>
                </a:moveTo>
                <a:lnTo>
                  <a:pt x="7704722" y="0"/>
                </a:lnTo>
                <a:lnTo>
                  <a:pt x="7704722" y="18593599"/>
                </a:lnTo>
                <a:lnTo>
                  <a:pt x="0" y="18593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>
            <a:off x="13219087" y="1028700"/>
            <a:ext cx="5168030" cy="7272004"/>
          </a:xfrm>
          <a:custGeom>
            <a:avLst/>
            <a:gdLst/>
            <a:ahLst/>
            <a:cxnLst/>
            <a:rect l="l" t="t" r="r" b="b"/>
            <a:pathLst>
              <a:path w="5168030" h="7272004">
                <a:moveTo>
                  <a:pt x="0" y="0"/>
                </a:moveTo>
                <a:lnTo>
                  <a:pt x="5168031" y="0"/>
                </a:lnTo>
                <a:lnTo>
                  <a:pt x="5168031" y="7272004"/>
                </a:lnTo>
                <a:lnTo>
                  <a:pt x="0" y="72720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26049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 rot="1062543">
            <a:off x="-518779" y="1475704"/>
            <a:ext cx="5638554" cy="7447507"/>
          </a:xfrm>
          <a:custGeom>
            <a:avLst/>
            <a:gdLst/>
            <a:ahLst/>
            <a:cxnLst/>
            <a:rect l="l" t="t" r="r" b="b"/>
            <a:pathLst>
              <a:path w="5638554" h="7447507">
                <a:moveTo>
                  <a:pt x="0" y="0"/>
                </a:moveTo>
                <a:lnTo>
                  <a:pt x="5638554" y="0"/>
                </a:lnTo>
                <a:lnTo>
                  <a:pt x="5638554" y="7447507"/>
                </a:lnTo>
                <a:lnTo>
                  <a:pt x="0" y="74475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0160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6497A3-7B32-AA3F-7393-759F861C3431}"/>
              </a:ext>
            </a:extLst>
          </p:cNvPr>
          <p:cNvSpPr txBox="1"/>
          <p:nvPr/>
        </p:nvSpPr>
        <p:spPr>
          <a:xfrm>
            <a:off x="6819900" y="417096"/>
            <a:ext cx="4648200" cy="973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7413"/>
              </a:lnSpc>
              <a:spcBef>
                <a:spcPct val="0"/>
              </a:spcBef>
            </a:pPr>
            <a:r>
              <a:rPr lang="en-US" sz="4400" b="1" u="none" dirty="0">
                <a:solidFill>
                  <a:srgbClr val="745E4D"/>
                </a:solidFill>
                <a:latin typeface="Amasis MT Pro" panose="02040504050005020304" pitchFamily="18" charset="0"/>
              </a:rPr>
              <a:t>Misión</a:t>
            </a:r>
            <a:r>
              <a:rPr lang="en-US" sz="3200" u="none" dirty="0">
                <a:solidFill>
                  <a:srgbClr val="745E4D"/>
                </a:solidFill>
                <a:latin typeface="Homemade Apple"/>
              </a:rPr>
              <a:t> 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A3DAF2E-D80B-5D11-14D4-0DE3577CEA56}"/>
              </a:ext>
            </a:extLst>
          </p:cNvPr>
          <p:cNvSpPr txBox="1"/>
          <p:nvPr/>
        </p:nvSpPr>
        <p:spPr>
          <a:xfrm>
            <a:off x="1253490" y="1986296"/>
            <a:ext cx="15781020" cy="3611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sz="3200" b="0" i="0" dirty="0">
                <a:solidFill>
                  <a:srgbClr val="745E4D"/>
                </a:solidFill>
                <a:effectLst/>
                <a:latin typeface="Glacial Indifference" panose="020B0604020202020204" charset="0"/>
              </a:rPr>
              <a:t>En Mueblería Valadez, nuestra misión es crear espacios únicos y memorables para nuestros clientes a través de muebles de alta calidad, diseños innovadores y un servicio excepcional. Nos esforzamos por satisfacer las necesidades de nuestros clientes y superar sus expectativas, brindando un servicio personalizado, ofreciendo una amplia variedad de productos de alta calidad y a precios competitivos. </a:t>
            </a:r>
            <a:endParaRPr lang="en-US" sz="2969" dirty="0">
              <a:solidFill>
                <a:srgbClr val="745E4D"/>
              </a:solidFill>
              <a:latin typeface="Glacial Indifference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0" y="0"/>
            <a:ext cx="6139136" cy="8846017"/>
            <a:chOff x="0" y="0"/>
            <a:chExt cx="3172968" cy="4572000"/>
          </a:xfrm>
        </p:grpSpPr>
        <p:sp>
          <p:nvSpPr>
            <p:cNvPr id="4" name="Freeform 4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blipFill>
              <a:blip r:embed="rId2"/>
              <a:stretch>
                <a:fillRect t="-1990" b="-1990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Freeform 5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blipFill>
              <a:blip r:embed="rId3"/>
              <a:stretch>
                <a:fillRect l="-160" r="-160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6" name="Freeform 6"/>
          <p:cNvSpPr/>
          <p:nvPr/>
        </p:nvSpPr>
        <p:spPr>
          <a:xfrm rot="-4473845">
            <a:off x="5291639" y="425966"/>
            <a:ext cx="7704722" cy="18593598"/>
          </a:xfrm>
          <a:custGeom>
            <a:avLst/>
            <a:gdLst/>
            <a:ahLst/>
            <a:cxnLst/>
            <a:rect l="l" t="t" r="r" b="b"/>
            <a:pathLst>
              <a:path w="7704722" h="18593598">
                <a:moveTo>
                  <a:pt x="0" y="0"/>
                </a:moveTo>
                <a:lnTo>
                  <a:pt x="7704722" y="0"/>
                </a:lnTo>
                <a:lnTo>
                  <a:pt x="7704722" y="18593599"/>
                </a:lnTo>
                <a:lnTo>
                  <a:pt x="0" y="185935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Freeform 8"/>
          <p:cNvSpPr/>
          <p:nvPr/>
        </p:nvSpPr>
        <p:spPr>
          <a:xfrm rot="2079594" flipV="1">
            <a:off x="15416501" y="-94326"/>
            <a:ext cx="2852759" cy="2046843"/>
          </a:xfrm>
          <a:custGeom>
            <a:avLst/>
            <a:gdLst/>
            <a:ahLst/>
            <a:cxnLst/>
            <a:rect l="l" t="t" r="r" b="b"/>
            <a:pathLst>
              <a:path w="2852759" h="2046843">
                <a:moveTo>
                  <a:pt x="0" y="2046843"/>
                </a:moveTo>
                <a:lnTo>
                  <a:pt x="2852759" y="2046843"/>
                </a:lnTo>
                <a:lnTo>
                  <a:pt x="2852759" y="0"/>
                </a:lnTo>
                <a:lnTo>
                  <a:pt x="0" y="0"/>
                </a:lnTo>
                <a:lnTo>
                  <a:pt x="0" y="2046843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91FF74-C664-D9CC-C0BA-F92F5DAD6B1C}"/>
              </a:ext>
            </a:extLst>
          </p:cNvPr>
          <p:cNvSpPr txBox="1"/>
          <p:nvPr/>
        </p:nvSpPr>
        <p:spPr>
          <a:xfrm>
            <a:off x="8155305" y="800100"/>
            <a:ext cx="197739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400" b="1" dirty="0">
                <a:solidFill>
                  <a:srgbClr val="745E4D"/>
                </a:solidFill>
                <a:latin typeface="Amasis MT Pro" panose="02040504050005020304" pitchFamily="18" charset="0"/>
              </a:rPr>
              <a:t>Visión</a:t>
            </a:r>
            <a:r>
              <a:rPr lang="en-US" sz="3200" dirty="0">
                <a:solidFill>
                  <a:srgbClr val="745E4D"/>
                </a:solidFill>
                <a:latin typeface="Homemade Apple"/>
              </a:rPr>
              <a:t> </a:t>
            </a:r>
            <a:endParaRPr lang="es-MX" dirty="0"/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C01782DD-5BF1-0134-79A9-BA8D44B189AC}"/>
              </a:ext>
            </a:extLst>
          </p:cNvPr>
          <p:cNvSpPr txBox="1"/>
          <p:nvPr/>
        </p:nvSpPr>
        <p:spPr>
          <a:xfrm>
            <a:off x="838200" y="1790700"/>
            <a:ext cx="15781020" cy="5088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sz="3200" b="0" i="0" dirty="0">
                <a:solidFill>
                  <a:srgbClr val="745E4D"/>
                </a:solidFill>
                <a:effectLst/>
                <a:latin typeface="Glacial Indifference" panose="020B0604020202020204" charset="0"/>
              </a:rPr>
              <a:t>Ser la principal opción en la ciudad de León, Guanajuato, para aquellos que buscan muebles de calidad, innovadores y con un servicio al cliente excepcional. Nos esforzamos por expandir nuestro mercado y ser reconocidos como líderes en la industria del mobiliario, tanto a nivel local como regional. </a:t>
            </a:r>
            <a:endParaRPr lang="es-MX" sz="3200" b="0" i="0" dirty="0">
              <a:solidFill>
                <a:srgbClr val="374151"/>
              </a:solidFill>
              <a:effectLst/>
              <a:latin typeface="Glacial Indifference" panose="020B0604020202020204" charset="0"/>
            </a:endParaRPr>
          </a:p>
          <a:p>
            <a:pPr algn="just">
              <a:lnSpc>
                <a:spcPct val="150000"/>
              </a:lnSpc>
            </a:pPr>
            <a:endParaRPr lang="es-MX" sz="3200" b="0" i="0" dirty="0">
              <a:solidFill>
                <a:srgbClr val="374151"/>
              </a:solidFill>
              <a:effectLst/>
              <a:latin typeface="Glacial Indifference" panose="020B0604020202020204" charset="0"/>
            </a:endParaRPr>
          </a:p>
          <a:p>
            <a:pPr algn="just">
              <a:lnSpc>
                <a:spcPct val="150000"/>
              </a:lnSpc>
            </a:pPr>
            <a:endParaRPr lang="es-MX" sz="3200" b="0" i="0" dirty="0">
              <a:solidFill>
                <a:srgbClr val="374151"/>
              </a:solidFill>
              <a:effectLst/>
              <a:latin typeface="Glacial Indifference" panose="020B0604020202020204" charset="0"/>
            </a:endParaRPr>
          </a:p>
          <a:p>
            <a:pPr algn="just">
              <a:lnSpc>
                <a:spcPct val="150000"/>
              </a:lnSpc>
            </a:pPr>
            <a:endParaRPr lang="es-MX" sz="3200" b="0" i="0" dirty="0">
              <a:solidFill>
                <a:srgbClr val="374151"/>
              </a:solidFill>
              <a:effectLst/>
              <a:latin typeface="Glacial Indifference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709222" y="432408"/>
            <a:ext cx="6888708" cy="6888708"/>
            <a:chOff x="0" y="0"/>
            <a:chExt cx="4572000" cy="4572000"/>
          </a:xfrm>
        </p:grpSpPr>
        <p:sp>
          <p:nvSpPr>
            <p:cNvPr id="3" name="Freeform 3"/>
            <p:cNvSpPr/>
            <p:nvPr/>
          </p:nvSpPr>
          <p:spPr>
            <a:xfrm>
              <a:off x="-1524" y="0"/>
              <a:ext cx="4572000" cy="4572000"/>
            </a:xfrm>
            <a:custGeom>
              <a:avLst/>
              <a:gdLst/>
              <a:ahLst/>
              <a:cxnLst/>
              <a:rect l="l" t="t" r="r" b="b"/>
              <a:pathLst>
                <a:path w="4572000" h="4572000">
                  <a:moveTo>
                    <a:pt x="4572000" y="2286000"/>
                  </a:moveTo>
                  <a:cubicBezTo>
                    <a:pt x="4572000" y="3548507"/>
                    <a:pt x="3548507" y="4572000"/>
                    <a:pt x="2286000" y="4572000"/>
                  </a:cubicBezTo>
                  <a:cubicBezTo>
                    <a:pt x="1023493" y="4572000"/>
                    <a:pt x="0" y="3548507"/>
                    <a:pt x="0" y="2286000"/>
                  </a:cubicBezTo>
                  <a:cubicBezTo>
                    <a:pt x="0" y="1023493"/>
                    <a:pt x="1023493" y="0"/>
                    <a:pt x="2286000" y="0"/>
                  </a:cubicBezTo>
                  <a:cubicBezTo>
                    <a:pt x="3548507" y="0"/>
                    <a:pt x="4572000" y="1023493"/>
                    <a:pt x="4572000" y="2286000"/>
                  </a:cubicBezTo>
                  <a:close/>
                </a:path>
              </a:pathLst>
            </a:custGeom>
            <a:blipFill>
              <a:blip r:embed="rId2"/>
              <a:stretch>
                <a:fillRect b="-50093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4570476" cy="4572000"/>
            </a:xfrm>
            <a:custGeom>
              <a:avLst/>
              <a:gdLst/>
              <a:ahLst/>
              <a:cxnLst/>
              <a:rect l="l" t="t" r="r" b="b"/>
              <a:pathLst>
                <a:path w="4570476" h="4572000">
                  <a:moveTo>
                    <a:pt x="4570476" y="4572000"/>
                  </a:moveTo>
                  <a:lnTo>
                    <a:pt x="0" y="4572000"/>
                  </a:lnTo>
                  <a:lnTo>
                    <a:pt x="0" y="0"/>
                  </a:lnTo>
                  <a:lnTo>
                    <a:pt x="4570476" y="0"/>
                  </a:lnTo>
                  <a:lnTo>
                    <a:pt x="4570476" y="4572000"/>
                  </a:lnTo>
                  <a:close/>
                </a:path>
              </a:pathLst>
            </a:custGeom>
            <a:blipFill>
              <a:blip r:embed="rId3"/>
              <a:stretch>
                <a:fillRect r="-33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6" name="Freeform 6"/>
          <p:cNvSpPr/>
          <p:nvPr/>
        </p:nvSpPr>
        <p:spPr>
          <a:xfrm rot="2524971">
            <a:off x="-1104274" y="1949228"/>
            <a:ext cx="5678706" cy="6388545"/>
          </a:xfrm>
          <a:custGeom>
            <a:avLst/>
            <a:gdLst/>
            <a:ahLst/>
            <a:cxnLst/>
            <a:rect l="l" t="t" r="r" b="b"/>
            <a:pathLst>
              <a:path w="5678706" h="6388545">
                <a:moveTo>
                  <a:pt x="0" y="0"/>
                </a:moveTo>
                <a:lnTo>
                  <a:pt x="5678707" y="0"/>
                </a:lnTo>
                <a:lnTo>
                  <a:pt x="5678707" y="6388544"/>
                </a:lnTo>
                <a:lnTo>
                  <a:pt x="0" y="63885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 rot="-4473845">
            <a:off x="5291639" y="425966"/>
            <a:ext cx="7704722" cy="18593598"/>
          </a:xfrm>
          <a:custGeom>
            <a:avLst/>
            <a:gdLst/>
            <a:ahLst/>
            <a:cxnLst/>
            <a:rect l="l" t="t" r="r" b="b"/>
            <a:pathLst>
              <a:path w="7704722" h="18593598">
                <a:moveTo>
                  <a:pt x="0" y="0"/>
                </a:moveTo>
                <a:lnTo>
                  <a:pt x="7704722" y="0"/>
                </a:lnTo>
                <a:lnTo>
                  <a:pt x="7704722" y="18593599"/>
                </a:lnTo>
                <a:lnTo>
                  <a:pt x="0" y="185935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TextBox 9"/>
          <p:cNvSpPr txBox="1"/>
          <p:nvPr/>
        </p:nvSpPr>
        <p:spPr>
          <a:xfrm>
            <a:off x="304800" y="2265068"/>
            <a:ext cx="13852318" cy="5006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 rtl="0" fontAlgn="base">
              <a:lnSpc>
                <a:spcPct val="150000"/>
              </a:lnSpc>
            </a:pPr>
            <a:r>
              <a:rPr lang="es-MX" sz="3200" b="0" i="0" dirty="0">
                <a:solidFill>
                  <a:srgbClr val="745E4D"/>
                </a:solidFill>
                <a:effectLst/>
                <a:latin typeface="Glacial Indifference" panose="020B0604020202020204" charset="0"/>
              </a:rPr>
              <a:t>Actualmente la empresa Mueblería Valadez está en busca de </a:t>
            </a:r>
            <a:r>
              <a:rPr lang="es-MX" sz="3200" b="0" i="0" dirty="0">
                <a:solidFill>
                  <a:schemeClr val="bg1"/>
                </a:solidFill>
                <a:effectLst/>
                <a:latin typeface="Glacial Indifference" panose="020B0604020202020204" charset="0"/>
              </a:rPr>
              <a:t>capitalizar sus </a:t>
            </a:r>
            <a:r>
              <a:rPr lang="es-MX" sz="3200" b="0" i="0" dirty="0">
                <a:solidFill>
                  <a:srgbClr val="745E4D"/>
                </a:solidFill>
                <a:effectLst/>
                <a:latin typeface="Glacial Indifference" panose="020B0604020202020204" charset="0"/>
              </a:rPr>
              <a:t>ventas y expandir su mercado en la ciudad de León, Guanajuato. </a:t>
            </a:r>
            <a:r>
              <a:rPr lang="es-MX" sz="3200" b="0" i="0" dirty="0">
                <a:solidFill>
                  <a:schemeClr val="bg1"/>
                </a:solidFill>
                <a:effectLst/>
                <a:latin typeface="Glacial Indifference" panose="020B0604020202020204" charset="0"/>
              </a:rPr>
              <a:t>Sin embargo, </a:t>
            </a:r>
            <a:r>
              <a:rPr lang="es-MX" sz="3200" b="0" i="0" dirty="0">
                <a:solidFill>
                  <a:srgbClr val="745E4D"/>
                </a:solidFill>
                <a:effectLst/>
                <a:latin typeface="Glacial Indifference" panose="020B0604020202020204" charset="0"/>
              </a:rPr>
              <a:t>la empresa presenta constantes perdidas a causa de una mala </a:t>
            </a:r>
            <a:r>
              <a:rPr lang="es-MX" sz="3200" b="0" i="0" dirty="0">
                <a:solidFill>
                  <a:schemeClr val="bg1"/>
                </a:solidFill>
                <a:effectLst/>
                <a:latin typeface="Glacial Indifference" panose="020B0604020202020204" charset="0"/>
              </a:rPr>
              <a:t>gestión en sus </a:t>
            </a:r>
            <a:r>
              <a:rPr lang="es-MX" sz="3200" b="0" i="0" dirty="0">
                <a:solidFill>
                  <a:srgbClr val="745E4D"/>
                </a:solidFill>
                <a:effectLst/>
                <a:latin typeface="Glacial Indifference" panose="020B0604020202020204" charset="0"/>
              </a:rPr>
              <a:t>inventarios y una baja venta de sus productos. Esto principalmente</a:t>
            </a:r>
            <a:r>
              <a:rPr lang="es-MX" sz="3200" b="0" i="0" dirty="0">
                <a:solidFill>
                  <a:schemeClr val="bg1"/>
                </a:solidFill>
                <a:effectLst/>
                <a:latin typeface="Glacial Indifference" panose="020B0604020202020204" charset="0"/>
              </a:rPr>
              <a:t>, porque sus </a:t>
            </a:r>
            <a:r>
              <a:rPr lang="es-MX" sz="3200" b="0" i="0" dirty="0">
                <a:solidFill>
                  <a:srgbClr val="745E4D"/>
                </a:solidFill>
                <a:effectLst/>
                <a:latin typeface="Glacial Indifference" panose="020B0604020202020204" charset="0"/>
              </a:rPr>
              <a:t>competidores tienen una exhibición constante de sus productos en </a:t>
            </a:r>
            <a:r>
              <a:rPr lang="es-MX" sz="3200" b="0" i="0" dirty="0">
                <a:solidFill>
                  <a:schemeClr val="bg1"/>
                </a:solidFill>
                <a:effectLst/>
                <a:latin typeface="Glacial Indifference" panose="020B0604020202020204" charset="0"/>
              </a:rPr>
              <a:t>línea y una </a:t>
            </a:r>
            <a:r>
              <a:rPr lang="es-MX" sz="3200" b="0" i="0" dirty="0">
                <a:solidFill>
                  <a:srgbClr val="745E4D"/>
                </a:solidFill>
                <a:effectLst/>
                <a:latin typeface="Glacial Indifference" panose="020B0604020202020204" charset="0"/>
              </a:rPr>
              <a:t>mejor gestión de inventario. </a:t>
            </a:r>
            <a:endParaRPr lang="es-MX" sz="4800" b="0" i="0" dirty="0">
              <a:solidFill>
                <a:srgbClr val="745E4D"/>
              </a:solidFill>
              <a:effectLst/>
              <a:latin typeface="Glacial Indifference" panose="020B0604020202020204" charset="0"/>
            </a:endParaRPr>
          </a:p>
          <a:p>
            <a:pPr algn="just" rtl="0" fontAlgn="base">
              <a:lnSpc>
                <a:spcPct val="150000"/>
              </a:lnSpc>
            </a:pPr>
            <a:r>
              <a:rPr lang="es-MX" sz="2800" b="0" i="0" dirty="0">
                <a:solidFill>
                  <a:srgbClr val="000000"/>
                </a:solidFill>
                <a:effectLst/>
                <a:latin typeface="Glacial Indifference" panose="020B0604020202020204" charset="0"/>
              </a:rPr>
              <a:t> </a:t>
            </a:r>
            <a:endParaRPr lang="es-MX" sz="4400" b="0" i="0" dirty="0">
              <a:solidFill>
                <a:srgbClr val="000000"/>
              </a:solidFill>
              <a:effectLst/>
              <a:latin typeface="Glacial Indifference" panose="020B060402020202020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549734" y="495515"/>
            <a:ext cx="7188532" cy="874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13"/>
              </a:lnSpc>
              <a:spcBef>
                <a:spcPct val="0"/>
              </a:spcBef>
            </a:pPr>
            <a:r>
              <a:rPr lang="es-419" sz="5295" b="1" u="none" dirty="0">
                <a:solidFill>
                  <a:srgbClr val="745E4D"/>
                </a:solidFill>
                <a:latin typeface="Amasis MT Pro" panose="02040504050005020304" pitchFamily="18" charset="0"/>
              </a:rPr>
              <a:t>Problemática</a:t>
            </a:r>
            <a:r>
              <a:rPr lang="es-419" sz="5295" u="none" dirty="0">
                <a:solidFill>
                  <a:srgbClr val="745E4D"/>
                </a:solidFill>
                <a:latin typeface="Amasis MT Pro" panose="02040504050005020304" pitchFamily="18" charset="0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4473845">
            <a:off x="5291639" y="425966"/>
            <a:ext cx="7704722" cy="18593598"/>
          </a:xfrm>
          <a:custGeom>
            <a:avLst/>
            <a:gdLst/>
            <a:ahLst/>
            <a:cxnLst/>
            <a:rect l="l" t="t" r="r" b="b"/>
            <a:pathLst>
              <a:path w="7704722" h="18593598">
                <a:moveTo>
                  <a:pt x="0" y="0"/>
                </a:moveTo>
                <a:lnTo>
                  <a:pt x="7704722" y="0"/>
                </a:lnTo>
                <a:lnTo>
                  <a:pt x="7704722" y="18593599"/>
                </a:lnTo>
                <a:lnTo>
                  <a:pt x="0" y="18593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>
            <a:off x="13219087" y="1028700"/>
            <a:ext cx="5222822" cy="7272004"/>
          </a:xfrm>
          <a:custGeom>
            <a:avLst/>
            <a:gdLst/>
            <a:ahLst/>
            <a:cxnLst/>
            <a:rect l="l" t="t" r="r" b="b"/>
            <a:pathLst>
              <a:path w="5222822" h="7272004">
                <a:moveTo>
                  <a:pt x="0" y="0"/>
                </a:moveTo>
                <a:lnTo>
                  <a:pt x="5222822" y="0"/>
                </a:lnTo>
                <a:lnTo>
                  <a:pt x="5222822" y="7272004"/>
                </a:lnTo>
                <a:lnTo>
                  <a:pt x="0" y="72720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24726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 rot="1062543">
            <a:off x="-562137" y="1468950"/>
            <a:ext cx="5682964" cy="7447507"/>
          </a:xfrm>
          <a:custGeom>
            <a:avLst/>
            <a:gdLst/>
            <a:ahLst/>
            <a:cxnLst/>
            <a:rect l="l" t="t" r="r" b="b"/>
            <a:pathLst>
              <a:path w="5682964" h="7447507">
                <a:moveTo>
                  <a:pt x="0" y="0"/>
                </a:moveTo>
                <a:lnTo>
                  <a:pt x="5682964" y="0"/>
                </a:lnTo>
                <a:lnTo>
                  <a:pt x="5682964" y="7447507"/>
                </a:lnTo>
                <a:lnTo>
                  <a:pt x="0" y="74475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9143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TextBox 6"/>
          <p:cNvSpPr txBox="1"/>
          <p:nvPr/>
        </p:nvSpPr>
        <p:spPr>
          <a:xfrm>
            <a:off x="1219200" y="1066800"/>
            <a:ext cx="15849599" cy="5088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 rtl="0" fontAlgn="base">
              <a:lnSpc>
                <a:spcPct val="150000"/>
              </a:lnSpc>
            </a:pPr>
            <a:r>
              <a:rPr lang="es-MX" sz="3200" b="0" i="0" dirty="0">
                <a:solidFill>
                  <a:srgbClr val="745E4D"/>
                </a:solidFill>
                <a:effectLst/>
                <a:latin typeface="Glacial Indifference" panose="020B0604020202020204" charset="0"/>
              </a:rPr>
              <a:t>Por lo cual, la empresa buscó alternativas, tomando la decisión de optar por un sistema que mejore su control de inventario (materia prima y productos), haciendo un uso adecuado de los recursos necesarios para su elaboración logrando evitar gastos excesivos, pérdidas financieras y de cantidades de materia considerables. De igual manera, mostrar y vender sus productos en línea, lo cual aumentaría considerablemente sus ventas y llegaría a una mayor audiencia. De lo contrario, seguirán postergando esta problemática en su empresa lo que desembocaría en pérdidas económicas. </a:t>
            </a:r>
            <a:endParaRPr lang="es-MX" sz="4800" b="0" i="0" dirty="0">
              <a:solidFill>
                <a:srgbClr val="745E4D"/>
              </a:solidFill>
              <a:effectLst/>
              <a:latin typeface="Glacial Indifference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0" y="0"/>
            <a:ext cx="6139136" cy="8846017"/>
            <a:chOff x="0" y="0"/>
            <a:chExt cx="3172968" cy="4572000"/>
          </a:xfrm>
        </p:grpSpPr>
        <p:sp>
          <p:nvSpPr>
            <p:cNvPr id="4" name="Freeform 4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blipFill>
              <a:blip r:embed="rId2"/>
              <a:stretch>
                <a:fillRect t="-1990" b="-1990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Freeform 5"/>
            <p:cNvSpPr/>
            <p:nvPr/>
          </p:nvSpPr>
          <p:spPr>
            <a:xfrm>
              <a:off x="2794" y="0"/>
              <a:ext cx="3167380" cy="4572000"/>
            </a:xfrm>
            <a:custGeom>
              <a:avLst/>
              <a:gdLst/>
              <a:ahLst/>
              <a:cxnLst/>
              <a:rect l="l" t="t" r="r" b="b"/>
              <a:pathLst>
                <a:path w="3167380" h="457200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blipFill>
              <a:blip r:embed="rId3"/>
              <a:stretch>
                <a:fillRect l="-160" r="-160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6" name="Freeform 6"/>
          <p:cNvSpPr/>
          <p:nvPr/>
        </p:nvSpPr>
        <p:spPr>
          <a:xfrm rot="-4473845">
            <a:off x="5291639" y="425966"/>
            <a:ext cx="7704722" cy="18593598"/>
          </a:xfrm>
          <a:custGeom>
            <a:avLst/>
            <a:gdLst/>
            <a:ahLst/>
            <a:cxnLst/>
            <a:rect l="l" t="t" r="r" b="b"/>
            <a:pathLst>
              <a:path w="7704722" h="18593598">
                <a:moveTo>
                  <a:pt x="0" y="0"/>
                </a:moveTo>
                <a:lnTo>
                  <a:pt x="7704722" y="0"/>
                </a:lnTo>
                <a:lnTo>
                  <a:pt x="7704722" y="18593599"/>
                </a:lnTo>
                <a:lnTo>
                  <a:pt x="0" y="185935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Freeform 8"/>
          <p:cNvSpPr/>
          <p:nvPr/>
        </p:nvSpPr>
        <p:spPr>
          <a:xfrm rot="2079594" flipV="1">
            <a:off x="15264103" y="-269216"/>
            <a:ext cx="2852759" cy="2046843"/>
          </a:xfrm>
          <a:custGeom>
            <a:avLst/>
            <a:gdLst/>
            <a:ahLst/>
            <a:cxnLst/>
            <a:rect l="l" t="t" r="r" b="b"/>
            <a:pathLst>
              <a:path w="2852759" h="2046843">
                <a:moveTo>
                  <a:pt x="0" y="2046843"/>
                </a:moveTo>
                <a:lnTo>
                  <a:pt x="2852759" y="2046843"/>
                </a:lnTo>
                <a:lnTo>
                  <a:pt x="2852759" y="0"/>
                </a:lnTo>
                <a:lnTo>
                  <a:pt x="0" y="0"/>
                </a:lnTo>
                <a:lnTo>
                  <a:pt x="0" y="2046843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TextBox 9"/>
          <p:cNvSpPr txBox="1"/>
          <p:nvPr/>
        </p:nvSpPr>
        <p:spPr>
          <a:xfrm>
            <a:off x="1357334" y="2425517"/>
            <a:ext cx="14782800" cy="58272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sz="3200" dirty="0">
                <a:solidFill>
                  <a:schemeClr val="bg1"/>
                </a:solidFill>
                <a:latin typeface="Glacial Indifference"/>
              </a:rPr>
              <a:t>La implementación de </a:t>
            </a:r>
            <a:r>
              <a:rPr lang="es-MX" sz="3200" dirty="0">
                <a:solidFill>
                  <a:srgbClr val="745E4D"/>
                </a:solidFill>
                <a:latin typeface="Glacial Indifference"/>
              </a:rPr>
              <a:t>un sistema que mejore el control de inventario, tanto de </a:t>
            </a:r>
            <a:r>
              <a:rPr lang="es-MX" sz="3200" b="1" dirty="0">
                <a:solidFill>
                  <a:schemeClr val="bg1"/>
                </a:solidFill>
                <a:latin typeface="Glacial Indifference"/>
              </a:rPr>
              <a:t>materia prima como </a:t>
            </a:r>
            <a:r>
              <a:rPr lang="es-MX" sz="3200" dirty="0">
                <a:solidFill>
                  <a:srgbClr val="745E4D"/>
                </a:solidFill>
                <a:latin typeface="Glacial Indifference"/>
              </a:rPr>
              <a:t>de productos terminados, es crucial para evitar gastos </a:t>
            </a:r>
            <a:r>
              <a:rPr lang="es-MX" sz="3200" b="1" dirty="0">
                <a:solidFill>
                  <a:schemeClr val="bg1"/>
                </a:solidFill>
                <a:latin typeface="Glacial Indifference"/>
              </a:rPr>
              <a:t>excesivos y pérdidas </a:t>
            </a:r>
            <a:r>
              <a:rPr lang="es-MX" sz="3200" dirty="0">
                <a:solidFill>
                  <a:srgbClr val="745E4D"/>
                </a:solidFill>
                <a:latin typeface="Glacial Indifference"/>
              </a:rPr>
              <a:t>financieras. Un adecuado seguimiento de los niveles de </a:t>
            </a:r>
            <a:r>
              <a:rPr lang="es-MX" sz="3200" b="1" dirty="0">
                <a:solidFill>
                  <a:schemeClr val="bg1"/>
                </a:solidFill>
                <a:latin typeface="Glacial Indifference"/>
              </a:rPr>
              <a:t>inventario permitirá a </a:t>
            </a:r>
            <a:r>
              <a:rPr lang="es-MX" sz="3200" dirty="0">
                <a:solidFill>
                  <a:srgbClr val="745E4D"/>
                </a:solidFill>
                <a:latin typeface="Glacial Indifference"/>
              </a:rPr>
              <a:t>la empresa identificar con precisión las necesidades de </a:t>
            </a:r>
            <a:r>
              <a:rPr lang="es-MX" sz="3200" b="1" dirty="0">
                <a:solidFill>
                  <a:schemeClr val="bg1"/>
                </a:solidFill>
                <a:latin typeface="Glacial Indifference"/>
              </a:rPr>
              <a:t>producción, minimizar </a:t>
            </a:r>
            <a:r>
              <a:rPr lang="es-MX" sz="3200" dirty="0">
                <a:solidFill>
                  <a:srgbClr val="745E4D"/>
                </a:solidFill>
                <a:latin typeface="Glacial Indifference"/>
              </a:rPr>
              <a:t>el desperdicio y optimizar la utilización de los recursos </a:t>
            </a:r>
            <a:r>
              <a:rPr lang="es-MX" sz="3200" b="1" dirty="0">
                <a:solidFill>
                  <a:schemeClr val="bg1"/>
                </a:solidFill>
                <a:latin typeface="Glacial Indifference"/>
              </a:rPr>
              <a:t>disponibles. Esto asegurará </a:t>
            </a:r>
            <a:r>
              <a:rPr lang="es-MX" sz="3200" dirty="0">
                <a:solidFill>
                  <a:srgbClr val="745E4D"/>
                </a:solidFill>
                <a:latin typeface="Glacial Indifference"/>
              </a:rPr>
              <a:t>que la empresa no realice inversiones innecesarias en </a:t>
            </a:r>
            <a:r>
              <a:rPr lang="es-MX" sz="3200" b="1" dirty="0">
                <a:solidFill>
                  <a:schemeClr val="bg1"/>
                </a:solidFill>
                <a:latin typeface="Glacial Indifference"/>
              </a:rPr>
              <a:t>inventarios que no se ven</a:t>
            </a:r>
            <a:r>
              <a:rPr lang="es-MX" sz="3200" b="1" dirty="0">
                <a:solidFill>
                  <a:srgbClr val="745E4D"/>
                </a:solidFill>
                <a:latin typeface="Glacial Indifference"/>
              </a:rPr>
              <a:t>den </a:t>
            </a:r>
            <a:r>
              <a:rPr lang="es-MX" sz="3200" dirty="0">
                <a:solidFill>
                  <a:srgbClr val="745E4D"/>
                </a:solidFill>
                <a:latin typeface="Glacial Indifference"/>
              </a:rPr>
              <a:t>y evitará la escasez de productos que podrían llevar </a:t>
            </a:r>
            <a:r>
              <a:rPr lang="es-MX" sz="3200" b="1" dirty="0">
                <a:solidFill>
                  <a:schemeClr val="bg1"/>
                </a:solidFill>
                <a:latin typeface="Glacial Indifference"/>
              </a:rPr>
              <a:t>a la pérdida de ventas.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928687" y="126323"/>
            <a:ext cx="8919448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413"/>
              </a:lnSpc>
              <a:spcBef>
                <a:spcPct val="0"/>
              </a:spcBef>
            </a:pPr>
            <a:r>
              <a:rPr lang="es-419" sz="5295" b="1" u="none" dirty="0">
                <a:solidFill>
                  <a:srgbClr val="745E4D"/>
                </a:solidFill>
                <a:latin typeface="Amasis MT Pro" panose="02040504050005020304" pitchFamily="18" charset="0"/>
              </a:rPr>
              <a:t>Propuesta de solución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4473845">
            <a:off x="5291639" y="425966"/>
            <a:ext cx="7704722" cy="18593598"/>
          </a:xfrm>
          <a:custGeom>
            <a:avLst/>
            <a:gdLst/>
            <a:ahLst/>
            <a:cxnLst/>
            <a:rect l="l" t="t" r="r" b="b"/>
            <a:pathLst>
              <a:path w="7704722" h="18593598">
                <a:moveTo>
                  <a:pt x="0" y="0"/>
                </a:moveTo>
                <a:lnTo>
                  <a:pt x="7704722" y="0"/>
                </a:lnTo>
                <a:lnTo>
                  <a:pt x="7704722" y="18593599"/>
                </a:lnTo>
                <a:lnTo>
                  <a:pt x="0" y="18593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>
            <a:off x="13219087" y="1028700"/>
            <a:ext cx="5154333" cy="7272004"/>
          </a:xfrm>
          <a:custGeom>
            <a:avLst/>
            <a:gdLst/>
            <a:ahLst/>
            <a:cxnLst/>
            <a:rect l="l" t="t" r="r" b="b"/>
            <a:pathLst>
              <a:path w="5154333" h="7272004">
                <a:moveTo>
                  <a:pt x="0" y="0"/>
                </a:moveTo>
                <a:lnTo>
                  <a:pt x="5154333" y="0"/>
                </a:lnTo>
                <a:lnTo>
                  <a:pt x="5154333" y="7272004"/>
                </a:lnTo>
                <a:lnTo>
                  <a:pt x="0" y="72720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26384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 rot="1062543">
            <a:off x="-587616" y="1464981"/>
            <a:ext cx="5709062" cy="7447507"/>
          </a:xfrm>
          <a:custGeom>
            <a:avLst/>
            <a:gdLst/>
            <a:ahLst/>
            <a:cxnLst/>
            <a:rect l="l" t="t" r="r" b="b"/>
            <a:pathLst>
              <a:path w="5709062" h="7447507">
                <a:moveTo>
                  <a:pt x="0" y="0"/>
                </a:moveTo>
                <a:lnTo>
                  <a:pt x="5709062" y="0"/>
                </a:lnTo>
                <a:lnTo>
                  <a:pt x="5709062" y="7447507"/>
                </a:lnTo>
                <a:lnTo>
                  <a:pt x="0" y="74475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8553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TextBox 6"/>
          <p:cNvSpPr txBox="1"/>
          <p:nvPr/>
        </p:nvSpPr>
        <p:spPr>
          <a:xfrm>
            <a:off x="2930443" y="2552700"/>
            <a:ext cx="12170932" cy="33507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sz="2969" dirty="0">
                <a:solidFill>
                  <a:srgbClr val="745E4D"/>
                </a:solidFill>
                <a:latin typeface="Glacial Indifference"/>
              </a:rPr>
              <a:t>Incrementar la rentabilidad y expandir el mercado de Mueblería Valadez en la ciudad de León en un plazo de 4 meses, mediante la implementación de un sistema de control de inventario y venta en línea, logrando así un mejor uso de los recursos, una mayor visibilidad de los productos y un aumento significativo de las ventas en un 10%. </a:t>
            </a:r>
            <a:endParaRPr lang="en-US" sz="2969" dirty="0">
              <a:solidFill>
                <a:srgbClr val="745E4D"/>
              </a:solidFill>
              <a:latin typeface="Glacial Indifferenc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724400" y="1386182"/>
            <a:ext cx="7188532" cy="895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13"/>
              </a:lnSpc>
              <a:spcBef>
                <a:spcPct val="0"/>
              </a:spcBef>
            </a:pPr>
            <a:r>
              <a:rPr lang="es-419" sz="6000" b="1" u="none" dirty="0">
                <a:solidFill>
                  <a:srgbClr val="745E4D"/>
                </a:solidFill>
                <a:latin typeface="Amasis MT Pro" panose="02040504050005020304" pitchFamily="18" charset="0"/>
              </a:rPr>
              <a:t>Objetivo</a:t>
            </a:r>
            <a:endParaRPr lang="es-419" sz="5295" b="1" u="none" dirty="0">
              <a:solidFill>
                <a:srgbClr val="745E4D"/>
              </a:solidFill>
              <a:latin typeface="Amasis MT Pro" panose="020405040500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797032" y="1680108"/>
            <a:ext cx="6351454" cy="6883801"/>
            <a:chOff x="0" y="0"/>
            <a:chExt cx="4218432" cy="4572000"/>
          </a:xfrm>
        </p:grpSpPr>
        <p:sp>
          <p:nvSpPr>
            <p:cNvPr id="3" name="Freeform 3"/>
            <p:cNvSpPr/>
            <p:nvPr/>
          </p:nvSpPr>
          <p:spPr>
            <a:xfrm>
              <a:off x="-127" y="0"/>
              <a:ext cx="4218686" cy="4572000"/>
            </a:xfrm>
            <a:custGeom>
              <a:avLst/>
              <a:gdLst/>
              <a:ahLst/>
              <a:cxnLst/>
              <a:rect l="l" t="t" r="r" b="b"/>
              <a:pathLst>
                <a:path w="4218686" h="4572000">
                  <a:moveTo>
                    <a:pt x="4218686" y="2108581"/>
                  </a:moveTo>
                  <a:lnTo>
                    <a:pt x="4218686" y="4572000"/>
                  </a:lnTo>
                  <a:lnTo>
                    <a:pt x="0" y="4572000"/>
                  </a:lnTo>
                  <a:lnTo>
                    <a:pt x="0" y="2108581"/>
                  </a:lnTo>
                  <a:cubicBezTo>
                    <a:pt x="0" y="943610"/>
                    <a:pt x="943991" y="0"/>
                    <a:pt x="2109343" y="0"/>
                  </a:cubicBezTo>
                  <a:cubicBezTo>
                    <a:pt x="3274695" y="0"/>
                    <a:pt x="4218686" y="943610"/>
                    <a:pt x="4218686" y="2108581"/>
                  </a:cubicBezTo>
                  <a:close/>
                </a:path>
              </a:pathLst>
            </a:custGeom>
            <a:blipFill>
              <a:blip r:embed="rId2"/>
              <a:stretch>
                <a:fillRect t="-19247" b="-19247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4218432" cy="4572000"/>
            </a:xfrm>
            <a:custGeom>
              <a:avLst/>
              <a:gdLst/>
              <a:ahLst/>
              <a:cxnLst/>
              <a:rect l="l" t="t" r="r" b="b"/>
              <a:pathLst>
                <a:path w="4218432" h="4572000">
                  <a:moveTo>
                    <a:pt x="4218432" y="0"/>
                  </a:moveTo>
                  <a:lnTo>
                    <a:pt x="4218432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4218432" y="0"/>
                  </a:lnTo>
                  <a:close/>
                </a:path>
              </a:pathLst>
            </a:custGeom>
            <a:blipFill>
              <a:blip r:embed="rId3"/>
              <a:stretch>
                <a:fillRect t="-9" b="-9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6" name="Freeform 6"/>
          <p:cNvSpPr/>
          <p:nvPr/>
        </p:nvSpPr>
        <p:spPr>
          <a:xfrm rot="2524971">
            <a:off x="-1094749" y="1949228"/>
            <a:ext cx="5678706" cy="6388545"/>
          </a:xfrm>
          <a:custGeom>
            <a:avLst/>
            <a:gdLst/>
            <a:ahLst/>
            <a:cxnLst/>
            <a:rect l="l" t="t" r="r" b="b"/>
            <a:pathLst>
              <a:path w="5678706" h="6388545">
                <a:moveTo>
                  <a:pt x="0" y="0"/>
                </a:moveTo>
                <a:lnTo>
                  <a:pt x="5678707" y="0"/>
                </a:lnTo>
                <a:lnTo>
                  <a:pt x="5678707" y="6388544"/>
                </a:lnTo>
                <a:lnTo>
                  <a:pt x="0" y="63885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 rot="-4473845">
            <a:off x="5291639" y="425966"/>
            <a:ext cx="7704722" cy="18593598"/>
          </a:xfrm>
          <a:custGeom>
            <a:avLst/>
            <a:gdLst/>
            <a:ahLst/>
            <a:cxnLst/>
            <a:rect l="l" t="t" r="r" b="b"/>
            <a:pathLst>
              <a:path w="7704722" h="18593598">
                <a:moveTo>
                  <a:pt x="0" y="0"/>
                </a:moveTo>
                <a:lnTo>
                  <a:pt x="7704722" y="0"/>
                </a:lnTo>
                <a:lnTo>
                  <a:pt x="7704722" y="18593599"/>
                </a:lnTo>
                <a:lnTo>
                  <a:pt x="0" y="185935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TextBox 9"/>
          <p:cNvSpPr txBox="1"/>
          <p:nvPr/>
        </p:nvSpPr>
        <p:spPr>
          <a:xfrm>
            <a:off x="915013" y="2019300"/>
            <a:ext cx="10284330" cy="4349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419" sz="3200" dirty="0">
                <a:solidFill>
                  <a:srgbClr val="745E4D"/>
                </a:solidFill>
                <a:latin typeface="Glacial Indifference"/>
              </a:rPr>
              <a:t>La empresa no se dirige a un mercado en específico, somos totalmente flexibles a cualquier persona o empresa que desee adquirir algún mobiliario. </a:t>
            </a:r>
          </a:p>
          <a:p>
            <a:pPr algn="just">
              <a:lnSpc>
                <a:spcPct val="150000"/>
              </a:lnSpc>
            </a:pPr>
            <a:endParaRPr lang="es-419" sz="3200" dirty="0">
              <a:solidFill>
                <a:srgbClr val="745E4D"/>
              </a:solidFill>
              <a:latin typeface="Glacial Indifference"/>
            </a:endParaRPr>
          </a:p>
          <a:p>
            <a:pPr algn="just">
              <a:lnSpc>
                <a:spcPct val="150000"/>
              </a:lnSpc>
            </a:pPr>
            <a:r>
              <a:rPr lang="es-419" sz="3200" dirty="0">
                <a:solidFill>
                  <a:srgbClr val="745E4D"/>
                </a:solidFill>
                <a:latin typeface="Glacial Indifference"/>
              </a:rPr>
              <a:t>Trabajamos para hogares, empresas y todo tipo de usuarios.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927549" y="784478"/>
            <a:ext cx="7188532" cy="895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13"/>
              </a:lnSpc>
              <a:spcBef>
                <a:spcPct val="0"/>
              </a:spcBef>
            </a:pPr>
            <a:r>
              <a:rPr lang="es-419" sz="6000" b="1" u="none" dirty="0">
                <a:solidFill>
                  <a:srgbClr val="745E4D"/>
                </a:solidFill>
                <a:latin typeface="Amasis MT Pro" panose="02040504050005020304" pitchFamily="18" charset="0"/>
              </a:rPr>
              <a:t>Mercado objeto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727</Words>
  <Application>Microsoft Office PowerPoint</Application>
  <PresentationFormat>Personalizado</PresentationFormat>
  <Paragraphs>52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Homemade Apple</vt:lpstr>
      <vt:lpstr>Glacial Indifference</vt:lpstr>
      <vt:lpstr>Arial</vt:lpstr>
      <vt:lpstr>Calibri</vt:lpstr>
      <vt:lpstr>Amasis MT Pro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Tienda Decoración Orgánico Blanco</dc:title>
  <dc:creator>ana navarro</dc:creator>
  <cp:lastModifiedBy>Claudio Tamayo</cp:lastModifiedBy>
  <cp:revision>5</cp:revision>
  <dcterms:created xsi:type="dcterms:W3CDTF">2006-08-16T00:00:00Z</dcterms:created>
  <dcterms:modified xsi:type="dcterms:W3CDTF">2023-08-19T00:01:38Z</dcterms:modified>
  <dc:identifier>DAFrkpauaL8</dc:identifier>
</cp:coreProperties>
</file>